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Cabin" panose="020B060402020202020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498"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1pPr>
            <a:lvl2pPr marL="457200" marR="0" lvl="1"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677333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slides 10-15 - 15 minutes Google applications or apps are free programs that you can use once you have established a google account. These programs can be used on your chromebook, a computer, or your smartphone.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End of class 1.  Ask if there are any questions or comments.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Here is where we will have parents turn on the chromebook and now login. This screen is only for the day of the Digital Citizenship Academy.  Parents will log in using the test student accounts provided.</a:t>
            </a: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the users hover mouse cursor over Google Chrome, Gmail, Google Docs, Youtube – don’t click!</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users go back to Google and click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What could we do with these apps?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Briefly talk about apps –have the users click on the Google icon and then click on  apps icon in the top right corner.  Emphasize Gmail, Drive, Translate, Calendar, maps.</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Click on gmail icon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rgbClr val="000000"/>
              </a:buClr>
              <a:buSzPct val="25000"/>
              <a:buFont typeface="Arial"/>
              <a:buNone/>
            </a:pPr>
            <a:r>
              <a:rPr lang="en-US" sz="1200" b="0" i="0" u="none" strike="noStrike" cap="none">
                <a:solidFill>
                  <a:schemeClr val="dk1"/>
                </a:solidFill>
                <a:latin typeface="Cabin"/>
                <a:ea typeface="Cabin"/>
                <a:cs typeface="Cabin"/>
                <a:sym typeface="Cabin"/>
              </a:rPr>
              <a:t>  They can click on the English or Spanish video link that explains Google Drive.  (video is 1:05 minutes))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Users can either click on the blank document or scroll through the sample documents  provided.</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
        <p:cNvGrpSpPr/>
        <p:nvPr/>
      </p:nvGrpSpPr>
      <p:grpSpPr>
        <a:xfrm>
          <a:off x="0" y="0"/>
          <a:ext cx="0" cy="0"/>
          <a:chOff x="0" y="0"/>
          <a:chExt cx="0" cy="0"/>
        </a:xfrm>
      </p:grpSpPr>
      <p:sp>
        <p:nvSpPr>
          <p:cNvPr id="14" name="Shape 1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 name="Shape 1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6" name="Shape 16"/>
          <p:cNvPicPr preferRelativeResize="0"/>
          <p:nvPr/>
        </p:nvPicPr>
        <p:blipFill rotWithShape="1">
          <a:blip r:embed="rId2">
            <a:alphaModFix/>
          </a:blip>
          <a:srcRect/>
          <a:stretch/>
        </p:blipFill>
        <p:spPr>
          <a:xfrm>
            <a:off x="6980235" y="4848225"/>
            <a:ext cx="1435100" cy="2009774"/>
          </a:xfrm>
          <a:prstGeom prst="rect">
            <a:avLst/>
          </a:prstGeom>
          <a:noFill/>
          <a:ln>
            <a:noFill/>
          </a:ln>
        </p:spPr>
      </p:pic>
      <p:pic>
        <p:nvPicPr>
          <p:cNvPr id="17" name="Shape 17"/>
          <p:cNvPicPr preferRelativeResize="0"/>
          <p:nvPr/>
        </p:nvPicPr>
        <p:blipFill rotWithShape="1">
          <a:blip r:embed="rId3">
            <a:alphaModFix/>
          </a:blip>
          <a:srcRect/>
          <a:stretch/>
        </p:blipFill>
        <p:spPr>
          <a:xfrm>
            <a:off x="6696999" y="155250"/>
            <a:ext cx="1712923" cy="931450"/>
          </a:xfrm>
          <a:prstGeom prst="rect">
            <a:avLst/>
          </a:prstGeom>
          <a:noFill/>
          <a:ln>
            <a:noFill/>
          </a:ln>
        </p:spPr>
      </p:pic>
      <p:sp>
        <p:nvSpPr>
          <p:cNvPr id="18" name="Shape 1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01752" y="5495278"/>
            <a:ext cx="7772400" cy="594624"/>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2" name="Shape 72"/>
          <p:cNvSpPr>
            <a:spLocks noGrp="1"/>
          </p:cNvSpPr>
          <p:nvPr>
            <p:ph type="pic" idx="2"/>
          </p:nvPr>
        </p:nvSpPr>
        <p:spPr>
          <a:xfrm>
            <a:off x="0" y="0"/>
            <a:ext cx="8458200" cy="5486399"/>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2"/>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1"/>
          </p:nvPr>
        </p:nvSpPr>
        <p:spPr>
          <a:xfrm>
            <a:off x="301752" y="6096000"/>
            <a:ext cx="7772400" cy="612648"/>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5" name="Shape 7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6" name="Shape 76"/>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9" name="Shape 79"/>
          <p:cNvSpPr txBox="1">
            <a:spLocks noGrp="1"/>
          </p:cNvSpPr>
          <p:nvPr>
            <p:ph type="body" idx="1"/>
          </p:nvPr>
        </p:nvSpPr>
        <p:spPr>
          <a:xfrm rot="5400000">
            <a:off x="1866898" y="190500"/>
            <a:ext cx="4800600" cy="7619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1" name="Shape 81"/>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2" name="Shape 82"/>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579936" y="2324099"/>
            <a:ext cx="5851525" cy="17526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5" name="Shape 85"/>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7" name="Shape 87"/>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8" name="Shape 88"/>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71537" y="192088"/>
            <a:ext cx="8162924" cy="143192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1" name="Shape 91"/>
          <p:cNvSpPr txBox="1">
            <a:spLocks noGrp="1"/>
          </p:cNvSpPr>
          <p:nvPr>
            <p:ph type="body" idx="1"/>
          </p:nvPr>
        </p:nvSpPr>
        <p:spPr>
          <a:xfrm>
            <a:off x="912812" y="1905000"/>
            <a:ext cx="3978273" cy="4190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2"/>
          </p:nvPr>
        </p:nvSpPr>
        <p:spPr>
          <a:xfrm>
            <a:off x="5043487" y="1905000"/>
            <a:ext cx="3979862" cy="419099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1152525" y="6286500"/>
            <a:ext cx="1904999"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4" name="Shape 94"/>
          <p:cNvSpPr txBox="1">
            <a:spLocks noGrp="1"/>
          </p:cNvSpPr>
          <p:nvPr>
            <p:ph type="ftr" idx="11"/>
          </p:nvPr>
        </p:nvSpPr>
        <p:spPr>
          <a:xfrm>
            <a:off x="3590925" y="62865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5" name="Shape 95"/>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2" y="5486400"/>
            <a:ext cx="7659687" cy="1168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 name="Shape 21"/>
          <p:cNvSpPr txBox="1">
            <a:spLocks noGrp="1"/>
          </p:cNvSpPr>
          <p:nvPr>
            <p:ph type="body" idx="1"/>
          </p:nvPr>
        </p:nvSpPr>
        <p:spPr>
          <a:xfrm>
            <a:off x="722312" y="3852862"/>
            <a:ext cx="6135686" cy="1633538"/>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Arial"/>
              <a:buNone/>
              <a:defRPr sz="1800" b="0" i="0" u="none" strike="noStrike" cap="none">
                <a:solidFill>
                  <a:srgbClr val="8C8B8A"/>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rgbClr val="8C8B8A"/>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3" name="Shape 23"/>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4" name="Shape 24"/>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7" name="Shape 27"/>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28" name="Shape 28"/>
          <p:cNvPicPr preferRelativeResize="0"/>
          <p:nvPr/>
        </p:nvPicPr>
        <p:blipFill rotWithShape="1">
          <a:blip r:embed="rId2">
            <a:alphaModFix/>
          </a:blip>
          <a:srcRect/>
          <a:stretch/>
        </p:blipFill>
        <p:spPr>
          <a:xfrm>
            <a:off x="6696999" y="155250"/>
            <a:ext cx="1712923" cy="931450"/>
          </a:xfrm>
          <a:prstGeom prst="rect">
            <a:avLst/>
          </a:prstGeom>
          <a:noFill/>
          <a:ln>
            <a:noFill/>
          </a:ln>
        </p:spPr>
      </p:pic>
      <p:sp>
        <p:nvSpPr>
          <p:cNvPr id="29" name="Shape 29"/>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685800" y="1905000"/>
            <a:ext cx="7543800" cy="25939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6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2" name="Shape 32"/>
          <p:cNvSpPr txBox="1">
            <a:spLocks noGrp="1"/>
          </p:cNvSpPr>
          <p:nvPr>
            <p:ph type="subTitle" idx="1"/>
          </p:nvPr>
        </p:nvSpPr>
        <p:spPr>
          <a:xfrm>
            <a:off x="685800" y="4572000"/>
            <a:ext cx="6461759" cy="10667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ctr" rtl="0">
              <a:lnSpc>
                <a:spcPct val="100000"/>
              </a:lnSpc>
              <a:spcBef>
                <a:spcPts val="400"/>
              </a:spcBef>
              <a:spcAft>
                <a:spcPts val="0"/>
              </a:spcAft>
              <a:buClr>
                <a:schemeClr val="accent2"/>
              </a:buClr>
              <a:buFont typeface="Arial"/>
              <a:buNone/>
              <a:defRPr sz="2000" b="0" i="0" u="none" strike="noStrike" cap="none">
                <a:solidFill>
                  <a:srgbClr val="8C8B8A"/>
                </a:solidFill>
                <a:latin typeface="Calibri"/>
                <a:ea typeface="Calibri"/>
                <a:cs typeface="Calibri"/>
                <a:sym typeface="Calibri"/>
              </a:defRPr>
            </a:lvl2pPr>
            <a:lvl3pPr marL="914400" marR="0" lvl="2" indent="0" algn="ctr" rtl="0">
              <a:lnSpc>
                <a:spcPct val="100000"/>
              </a:lnSpc>
              <a:spcBef>
                <a:spcPts val="360"/>
              </a:spcBef>
              <a:spcAft>
                <a:spcPts val="0"/>
              </a:spcAft>
              <a:buClr>
                <a:schemeClr val="accent3"/>
              </a:buClr>
              <a:buFont typeface="Arial"/>
              <a:buNone/>
              <a:defRPr sz="1800" b="0" i="0" u="none" strike="noStrike" cap="none">
                <a:solidFill>
                  <a:srgbClr val="8C8B8A"/>
                </a:solidFill>
                <a:latin typeface="Calibri"/>
                <a:ea typeface="Calibri"/>
                <a:cs typeface="Calibri"/>
                <a:sym typeface="Calibri"/>
              </a:defRPr>
            </a:lvl3pPr>
            <a:lvl4pPr marL="1371600" marR="0" lvl="3" indent="0" algn="ctr" rtl="0">
              <a:lnSpc>
                <a:spcPct val="100000"/>
              </a:lnSpc>
              <a:spcBef>
                <a:spcPts val="320"/>
              </a:spcBef>
              <a:spcAft>
                <a:spcPts val="0"/>
              </a:spcAft>
              <a:buClr>
                <a:schemeClr val="accent4"/>
              </a:buClr>
              <a:buFont typeface="Arial"/>
              <a:buNone/>
              <a:defRPr sz="1600" b="0" i="0" u="none" strike="noStrike" cap="none">
                <a:solidFill>
                  <a:srgbClr val="8C8B8A"/>
                </a:solidFill>
                <a:latin typeface="Calibri"/>
                <a:ea typeface="Calibri"/>
                <a:cs typeface="Calibri"/>
                <a:sym typeface="Calibri"/>
              </a:defRPr>
            </a:lvl4pPr>
            <a:lvl5pPr marL="1828800" marR="0" lvl="4" indent="0" algn="ctr"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ctr"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ctr"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ctr"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ctr"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34" name="Shape 34"/>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35" name="Shape 35"/>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50"/>
            <a:ext cx="6239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8" name="Shape 38"/>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39" name="Shape 39"/>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40" name="Shape 40"/>
          <p:cNvPicPr preferRelativeResize="0"/>
          <p:nvPr/>
        </p:nvPicPr>
        <p:blipFill rotWithShape="1">
          <a:blip r:embed="rId2">
            <a:alphaModFix/>
          </a:blip>
          <a:srcRect/>
          <a:stretch/>
        </p:blipFill>
        <p:spPr>
          <a:xfrm>
            <a:off x="7058025" y="4724400"/>
            <a:ext cx="1398587" cy="2133598"/>
          </a:xfrm>
          <a:prstGeom prst="rect">
            <a:avLst/>
          </a:prstGeom>
          <a:noFill/>
          <a:ln>
            <a:noFill/>
          </a:ln>
        </p:spPr>
      </p:pic>
      <p:pic>
        <p:nvPicPr>
          <p:cNvPr id="41" name="Shape 41"/>
          <p:cNvPicPr preferRelativeResize="0"/>
          <p:nvPr/>
        </p:nvPicPr>
        <p:blipFill rotWithShape="1">
          <a:blip r:embed="rId3">
            <a:alphaModFix/>
          </a:blip>
          <a:srcRect/>
          <a:stretch/>
        </p:blipFill>
        <p:spPr>
          <a:xfrm>
            <a:off x="6696999" y="155250"/>
            <a:ext cx="1712923" cy="931450"/>
          </a:xfrm>
          <a:prstGeom prst="rect">
            <a:avLst/>
          </a:prstGeom>
          <a:noFill/>
          <a:ln>
            <a:noFill/>
          </a:ln>
        </p:spPr>
      </p:pic>
      <p:sp>
        <p:nvSpPr>
          <p:cNvPr id="42" name="Shape 42"/>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5" name="Shape 45"/>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6" name="Shape 46"/>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9" name="Shape 49"/>
          <p:cNvSpPr txBox="1">
            <a:spLocks noGrp="1"/>
          </p:cNvSpPr>
          <p:nvPr>
            <p:ph type="body" idx="1"/>
          </p:nvPr>
        </p:nvSpPr>
        <p:spPr>
          <a:xfrm>
            <a:off x="457200" y="1536191"/>
            <a:ext cx="3657600" cy="4590288"/>
          </a:xfrm>
          <a:prstGeom prst="rect">
            <a:avLst/>
          </a:prstGeom>
          <a:noFill/>
          <a:ln>
            <a:noFill/>
          </a:ln>
        </p:spPr>
        <p:txBody>
          <a:bodyPr lIns="91425" tIns="91425" rIns="91425" bIns="91425" anchor="t" anchorCtr="0"/>
          <a:lstStyle>
            <a:lvl1pPr marL="342900" marR="0" lvl="0" indent="1270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711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22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16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5080"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406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355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431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381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2"/>
          </p:nvPr>
        </p:nvSpPr>
        <p:spPr>
          <a:xfrm>
            <a:off x="4419600" y="1536191"/>
            <a:ext cx="3657600" cy="4590288"/>
          </a:xfrm>
          <a:prstGeom prst="rect">
            <a:avLst/>
          </a:prstGeom>
          <a:noFill/>
          <a:ln>
            <a:noFill/>
          </a:ln>
        </p:spPr>
        <p:txBody>
          <a:bodyPr lIns="91425" tIns="91425" rIns="91425" bIns="91425" anchor="t" anchorCtr="0"/>
          <a:lstStyle>
            <a:lvl1pPr marL="342900" marR="0" lvl="0" indent="1270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711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22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16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5080"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406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355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431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381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2" name="Shape 52"/>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3" name="Shape 53"/>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6" name="Shape 56"/>
          <p:cNvSpPr txBox="1">
            <a:spLocks noGrp="1"/>
          </p:cNvSpPr>
          <p:nvPr>
            <p:ph type="body" idx="1"/>
          </p:nvPr>
        </p:nvSpPr>
        <p:spPr>
          <a:xfrm>
            <a:off x="4572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2174875"/>
            <a:ext cx="3657600" cy="3951286"/>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3"/>
          </p:nvPr>
        </p:nvSpPr>
        <p:spPr>
          <a:xfrm>
            <a:off x="44196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4"/>
          </p:nvPr>
        </p:nvSpPr>
        <p:spPr>
          <a:xfrm>
            <a:off x="4419600" y="2174875"/>
            <a:ext cx="3657600" cy="3951286"/>
          </a:xfrm>
          <a:prstGeom prst="rect">
            <a:avLst/>
          </a:prstGeom>
          <a:noFill/>
          <a:ln>
            <a:noFill/>
          </a:ln>
        </p:spPr>
        <p:txBody>
          <a:bodyPr lIns="91425" tIns="91425" rIns="91425" bIns="91425" anchor="t" anchorCtr="0"/>
          <a:lstStyle>
            <a:lvl1pPr marL="342900" marR="0" lvl="0" indent="762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0480"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52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01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77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61" name="Shape 61"/>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62" name="Shape 62"/>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04801" y="5495544"/>
            <a:ext cx="7772400" cy="59435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5" name="Shape 65"/>
          <p:cNvSpPr txBox="1">
            <a:spLocks noGrp="1"/>
          </p:cNvSpPr>
          <p:nvPr>
            <p:ph type="body" idx="1"/>
          </p:nvPr>
        </p:nvSpPr>
        <p:spPr>
          <a:xfrm>
            <a:off x="304797" y="6096000"/>
            <a:ext cx="7772400" cy="609599"/>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67" name="Shape 67"/>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68" name="Shape 68"/>
          <p:cNvSpPr txBox="1">
            <a:spLocks noGrp="1"/>
          </p:cNvSpPr>
          <p:nvPr>
            <p:ph type="body" idx="2"/>
          </p:nvPr>
        </p:nvSpPr>
        <p:spPr>
          <a:xfrm>
            <a:off x="304800" y="381000"/>
            <a:ext cx="7772400" cy="4942839"/>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9" name="Shape 69"/>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 name="Shape 7"/>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lvl="0" indent="508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203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2538"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3556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55880"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0160"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5239"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7620"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27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Shape 8"/>
          <p:cNvSpPr/>
          <p:nvPr/>
        </p:nvSpPr>
        <p:spPr>
          <a:xfrm>
            <a:off x="8458200" y="5486400"/>
            <a:ext cx="685799" cy="6857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
        <p:nvSpPr>
          <p:cNvPr id="9" name="Shape 9"/>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0" name="Shape 1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 name="Shape 11"/>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bin"/>
              <a:buNone/>
            </a:pPr>
            <a:fld id="{00000000-1234-1234-1234-123412341234}" type="slidenum">
              <a:rPr lang="en-US" sz="1800" b="0" i="0" u="none" strike="noStrike" cap="none">
                <a:solidFill>
                  <a:srgbClr val="FFFFFF"/>
                </a:solidFill>
                <a:latin typeface="Cabin"/>
                <a:ea typeface="Cabin"/>
                <a:cs typeface="Cabin"/>
                <a:sym typeface="Cabin"/>
              </a:rPr>
              <a:t>‹#›</a:t>
            </a:fld>
            <a:endParaRPr lang="en-US" sz="1800" b="0" i="0" u="none" strike="noStrike" cap="none">
              <a:solidFill>
                <a:srgbClr val="FFFFFF"/>
              </a:solidFill>
              <a:latin typeface="Cabin"/>
              <a:ea typeface="Cabin"/>
              <a:cs typeface="Cabin"/>
              <a:sym typeface="Cabin"/>
            </a:endParaRPr>
          </a:p>
        </p:txBody>
      </p:sp>
      <p:sp>
        <p:nvSpPr>
          <p:cNvPr id="12" name="Shape 12"/>
          <p:cNvSpPr/>
          <p:nvPr/>
        </p:nvSpPr>
        <p:spPr>
          <a:xfrm>
            <a:off x="8458200" y="0"/>
            <a:ext cx="685799" cy="6858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sausd.us/cms/lib5/CA01000471/Centricity/Domain/3966/PM%20English%20-%20How%20to%20create%20a%20Google%20Account.ppt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viewpure.com/02DV21OtV3c?start=0&amp;end=0"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viewpure.com/5pZZgBMBv_Q?start=0&amp;end=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rotWithShape="1">
          <a:blip r:embed="rId3">
            <a:alphaModFix/>
          </a:blip>
          <a:srcRect/>
          <a:stretch/>
        </p:blipFill>
        <p:spPr>
          <a:xfrm>
            <a:off x="-164375" y="0"/>
            <a:ext cx="8629576" cy="6858000"/>
          </a:xfrm>
          <a:prstGeom prst="rect">
            <a:avLst/>
          </a:prstGeom>
          <a:noFill/>
          <a:ln>
            <a:noFill/>
          </a:ln>
        </p:spPr>
      </p:pic>
      <p:sp>
        <p:nvSpPr>
          <p:cNvPr id="101" name="Shape 101"/>
          <p:cNvSpPr txBox="1">
            <a:spLocks noGrp="1"/>
          </p:cNvSpPr>
          <p:nvPr>
            <p:ph type="ctrTitle"/>
          </p:nvPr>
        </p:nvSpPr>
        <p:spPr>
          <a:xfrm>
            <a:off x="685800" y="1905000"/>
            <a:ext cx="7543800" cy="25941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6600" b="0" i="0" u="none" strike="noStrike" cap="none">
                <a:solidFill>
                  <a:schemeClr val="dk2"/>
                </a:solidFill>
                <a:latin typeface="Cambria"/>
                <a:ea typeface="Cambria"/>
                <a:cs typeface="Cambria"/>
                <a:sym typeface="Cambria"/>
              </a:rPr>
              <a:t>Working with Google Applications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endParaRPr sz="3600" b="0" i="0" u="none" strike="noStrike" cap="none">
              <a:solidFill>
                <a:schemeClr val="dk2"/>
              </a:solidFill>
              <a:latin typeface="Cambria"/>
              <a:ea typeface="Cambria"/>
              <a:cs typeface="Cambria"/>
              <a:sym typeface="Cambria"/>
            </a:endParaRPr>
          </a:p>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Google Docs </a:t>
            </a:r>
          </a:p>
          <a:p>
            <a:pPr marL="0" marR="0" lvl="0" indent="0" algn="l" rtl="0">
              <a:lnSpc>
                <a:spcPct val="100000"/>
              </a:lnSpc>
              <a:spcBef>
                <a:spcPts val="0"/>
              </a:spcBef>
              <a:spcAft>
                <a:spcPts val="0"/>
              </a:spcAft>
              <a:buClr>
                <a:schemeClr val="dk2"/>
              </a:buClr>
              <a:buSzPct val="25000"/>
              <a:buFont typeface="Cambria"/>
              <a:buNone/>
            </a:pPr>
            <a:endParaRPr sz="4600" b="0" i="0" u="none" strike="noStrike" cap="none">
              <a:solidFill>
                <a:schemeClr val="dk2"/>
              </a:solidFill>
              <a:latin typeface="Cambria"/>
              <a:ea typeface="Cambria"/>
              <a:cs typeface="Cambria"/>
              <a:sym typeface="Cambria"/>
            </a:endParaRPr>
          </a:p>
        </p:txBody>
      </p:sp>
      <p:sp>
        <p:nvSpPr>
          <p:cNvPr id="182" name="Shape 182"/>
          <p:cNvSpPr txBox="1">
            <a:spLocks noGrp="1"/>
          </p:cNvSpPr>
          <p:nvPr>
            <p:ph type="body" idx="4294967295"/>
          </p:nvPr>
        </p:nvSpPr>
        <p:spPr>
          <a:xfrm>
            <a:off x="457200" y="1311650"/>
            <a:ext cx="7693799" cy="4815000"/>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25000"/>
              <a:buFont typeface="Arial"/>
              <a:buNone/>
            </a:pPr>
            <a:r>
              <a:rPr lang="en-US" sz="1800" b="0" i="0" u="none" strike="noStrike" cap="none">
                <a:solidFill>
                  <a:schemeClr val="dk1"/>
                </a:solidFill>
                <a:latin typeface="Calibri"/>
                <a:ea typeface="Calibri"/>
                <a:cs typeface="Calibri"/>
                <a:sym typeface="Calibri"/>
              </a:rPr>
              <a:t>Use Google Docs to write a letter, create a resume, type an essay, etc.</a:t>
            </a:r>
          </a:p>
          <a:p>
            <a:pPr marL="342900" marR="0" lvl="0" indent="-88900" algn="l" rtl="0">
              <a:lnSpc>
                <a:spcPct val="100000"/>
              </a:lnSpc>
              <a:spcBef>
                <a:spcPts val="0"/>
              </a:spcBef>
              <a:spcAft>
                <a:spcPts val="0"/>
              </a:spcAft>
              <a:buClr>
                <a:schemeClr val="accent1"/>
              </a:buClr>
              <a:buSzPct val="25000"/>
              <a:buFont typeface="Arial"/>
              <a:buNone/>
            </a:pPr>
            <a:r>
              <a:rPr lang="en-US" sz="1800" b="0" i="0" u="none" strike="noStrike" cap="none">
                <a:solidFill>
                  <a:schemeClr val="dk1"/>
                </a:solidFill>
                <a:latin typeface="Calibri"/>
                <a:ea typeface="Calibri"/>
                <a:cs typeface="Calibri"/>
                <a:sym typeface="Calibri"/>
              </a:rPr>
              <a:t>Below is a sample resume created in Google Docs.</a:t>
            </a:r>
          </a:p>
          <a:p>
            <a:pPr marL="342900" marR="0" lvl="0" indent="-88900" algn="l" rtl="0">
              <a:lnSpc>
                <a:spcPct val="100000"/>
              </a:lnSpc>
              <a:spcBef>
                <a:spcPts val="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p:txBody>
      </p:sp>
      <p:pic>
        <p:nvPicPr>
          <p:cNvPr id="183" name="Shape 183"/>
          <p:cNvPicPr preferRelativeResize="0"/>
          <p:nvPr/>
        </p:nvPicPr>
        <p:blipFill rotWithShape="1">
          <a:blip r:embed="rId3">
            <a:alphaModFix/>
          </a:blip>
          <a:srcRect/>
          <a:stretch/>
        </p:blipFill>
        <p:spPr>
          <a:xfrm>
            <a:off x="3250361" y="316487"/>
            <a:ext cx="946873" cy="946873"/>
          </a:xfrm>
          <a:prstGeom prst="rect">
            <a:avLst/>
          </a:prstGeom>
          <a:noFill/>
          <a:ln>
            <a:noFill/>
          </a:ln>
        </p:spPr>
      </p:pic>
      <p:pic>
        <p:nvPicPr>
          <p:cNvPr id="184" name="Shape 184"/>
          <p:cNvPicPr preferRelativeResize="0"/>
          <p:nvPr/>
        </p:nvPicPr>
        <p:blipFill rotWithShape="1">
          <a:blip r:embed="rId4">
            <a:alphaModFix/>
          </a:blip>
          <a:srcRect/>
          <a:stretch/>
        </p:blipFill>
        <p:spPr>
          <a:xfrm>
            <a:off x="1108025" y="2241650"/>
            <a:ext cx="6293375" cy="4379150"/>
          </a:xfrm>
          <a:prstGeom prst="rect">
            <a:avLst/>
          </a:prstGeom>
          <a:noFill/>
          <a:ln w="9525" cap="flat" cmpd="sng">
            <a:solidFill>
              <a:srgbClr val="0000FF"/>
            </a:solidFill>
            <a:prstDash val="solid"/>
            <a:round/>
            <a:headEnd type="none" w="med" len="med"/>
            <a:tailEnd type="none" w="med" len="med"/>
          </a:ln>
        </p:spPr>
      </p:pic>
      <p:sp>
        <p:nvSpPr>
          <p:cNvPr id="185" name="Shape 185"/>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Google Sheets  </a:t>
            </a:r>
          </a:p>
        </p:txBody>
      </p:sp>
      <p:sp>
        <p:nvSpPr>
          <p:cNvPr id="191" name="Shape 191"/>
          <p:cNvSpPr txBox="1">
            <a:spLocks noGrp="1"/>
          </p:cNvSpPr>
          <p:nvPr>
            <p:ph type="body" idx="4294967295"/>
          </p:nvPr>
        </p:nvSpPr>
        <p:spPr>
          <a:xfrm>
            <a:off x="489500" y="1536200"/>
            <a:ext cx="7773900" cy="4590299"/>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25000"/>
              <a:buFont typeface="Arial"/>
              <a:buNone/>
            </a:pPr>
            <a:r>
              <a:rPr lang="en-US" sz="1800" b="0" i="0" u="none" strike="noStrike" cap="none">
                <a:solidFill>
                  <a:schemeClr val="dk1"/>
                </a:solidFill>
                <a:latin typeface="Calibri"/>
                <a:ea typeface="Calibri"/>
                <a:cs typeface="Calibri"/>
                <a:sym typeface="Calibri"/>
              </a:rPr>
              <a:t>Click in the blank sheet in order to start a new spreadsheet.</a:t>
            </a:r>
          </a:p>
        </p:txBody>
      </p:sp>
      <p:pic>
        <p:nvPicPr>
          <p:cNvPr id="192" name="Shape 192"/>
          <p:cNvPicPr preferRelativeResize="0"/>
          <p:nvPr/>
        </p:nvPicPr>
        <p:blipFill rotWithShape="1">
          <a:blip r:embed="rId3">
            <a:alphaModFix/>
          </a:blip>
          <a:srcRect/>
          <a:stretch/>
        </p:blipFill>
        <p:spPr>
          <a:xfrm>
            <a:off x="3536750" y="360375"/>
            <a:ext cx="971550" cy="971550"/>
          </a:xfrm>
          <a:prstGeom prst="rect">
            <a:avLst/>
          </a:prstGeom>
          <a:noFill/>
          <a:ln>
            <a:noFill/>
          </a:ln>
        </p:spPr>
      </p:pic>
      <p:pic>
        <p:nvPicPr>
          <p:cNvPr id="193" name="Shape 193"/>
          <p:cNvPicPr preferRelativeResize="0"/>
          <p:nvPr/>
        </p:nvPicPr>
        <p:blipFill rotWithShape="1">
          <a:blip r:embed="rId4">
            <a:alphaModFix/>
          </a:blip>
          <a:srcRect/>
          <a:stretch/>
        </p:blipFill>
        <p:spPr>
          <a:xfrm>
            <a:off x="176275" y="2653425"/>
            <a:ext cx="8181849" cy="2667624"/>
          </a:xfrm>
          <a:prstGeom prst="rect">
            <a:avLst/>
          </a:prstGeom>
          <a:noFill/>
          <a:ln w="9525" cap="flat" cmpd="sng">
            <a:solidFill>
              <a:srgbClr val="000000"/>
            </a:solidFill>
            <a:prstDash val="solid"/>
            <a:round/>
            <a:headEnd type="none" w="med" len="med"/>
            <a:tailEnd type="none" w="med" len="med"/>
          </a:ln>
        </p:spPr>
      </p:pic>
      <p:sp>
        <p:nvSpPr>
          <p:cNvPr id="194" name="Shape 194"/>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Google Sheets  </a:t>
            </a:r>
          </a:p>
        </p:txBody>
      </p:sp>
      <p:sp>
        <p:nvSpPr>
          <p:cNvPr id="200" name="Shape 200"/>
          <p:cNvSpPr txBox="1">
            <a:spLocks noGrp="1"/>
          </p:cNvSpPr>
          <p:nvPr>
            <p:ph type="body" idx="4294967295"/>
          </p:nvPr>
        </p:nvSpPr>
        <p:spPr>
          <a:xfrm>
            <a:off x="489500" y="1536200"/>
            <a:ext cx="7773900" cy="4590299"/>
          </a:xfrm>
          <a:prstGeom prst="rect">
            <a:avLst/>
          </a:prstGeom>
          <a:noFill/>
          <a:ln>
            <a:noFill/>
          </a:ln>
        </p:spPr>
        <p:txBody>
          <a:bodyPr lIns="91425" tIns="91425" rIns="91425" bIns="91425" anchor="t" anchorCtr="0">
            <a:noAutofit/>
          </a:bodyPr>
          <a:lstStyle/>
          <a:p>
            <a:pPr marL="292100" marR="0" lvl="0" indent="0" algn="l" rtl="0">
              <a:lnSpc>
                <a:spcPct val="100000"/>
              </a:lnSpc>
              <a:spcBef>
                <a:spcPts val="0"/>
              </a:spcBef>
              <a:spcAft>
                <a:spcPts val="0"/>
              </a:spcAft>
              <a:buClr>
                <a:schemeClr val="accent1"/>
              </a:buClr>
              <a:buSzPct val="25000"/>
              <a:buFont typeface="Arial"/>
              <a:buNone/>
            </a:pPr>
            <a:r>
              <a:rPr lang="en-US" sz="1800" b="0" i="0" u="none" strike="noStrike" cap="none">
                <a:solidFill>
                  <a:schemeClr val="dk1"/>
                </a:solidFill>
                <a:latin typeface="Calibri"/>
                <a:ea typeface="Calibri"/>
                <a:cs typeface="Calibri"/>
                <a:sym typeface="Calibri"/>
              </a:rPr>
              <a:t>Use Google Sheets in order to create a schedule, to-do list, budget, keep track of expenses, or create an invoice.  Below is a sample of a schedule.</a:t>
            </a:r>
          </a:p>
        </p:txBody>
      </p:sp>
      <p:pic>
        <p:nvPicPr>
          <p:cNvPr id="201" name="Shape 201"/>
          <p:cNvPicPr preferRelativeResize="0"/>
          <p:nvPr/>
        </p:nvPicPr>
        <p:blipFill rotWithShape="1">
          <a:blip r:embed="rId3">
            <a:alphaModFix/>
          </a:blip>
          <a:srcRect/>
          <a:stretch/>
        </p:blipFill>
        <p:spPr>
          <a:xfrm>
            <a:off x="3536750" y="360375"/>
            <a:ext cx="971550" cy="971550"/>
          </a:xfrm>
          <a:prstGeom prst="rect">
            <a:avLst/>
          </a:prstGeom>
          <a:noFill/>
          <a:ln>
            <a:noFill/>
          </a:ln>
        </p:spPr>
      </p:pic>
      <p:pic>
        <p:nvPicPr>
          <p:cNvPr id="202" name="Shape 202"/>
          <p:cNvPicPr preferRelativeResize="0"/>
          <p:nvPr/>
        </p:nvPicPr>
        <p:blipFill rotWithShape="1">
          <a:blip r:embed="rId4">
            <a:alphaModFix/>
          </a:blip>
          <a:srcRect/>
          <a:stretch/>
        </p:blipFill>
        <p:spPr>
          <a:xfrm>
            <a:off x="2006675" y="2363450"/>
            <a:ext cx="4031699" cy="4026099"/>
          </a:xfrm>
          <a:prstGeom prst="rect">
            <a:avLst/>
          </a:prstGeom>
          <a:noFill/>
          <a:ln w="9525" cap="flat" cmpd="sng">
            <a:solidFill>
              <a:srgbClr val="000000"/>
            </a:solidFill>
            <a:prstDash val="solid"/>
            <a:round/>
            <a:headEnd type="none" w="med" len="med"/>
            <a:tailEnd type="none" w="med" len="med"/>
          </a:ln>
        </p:spPr>
      </p:pic>
      <p:sp>
        <p:nvSpPr>
          <p:cNvPr id="203" name="Shape 203"/>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a:spLocks noGrp="1"/>
          </p:cNvSpPr>
          <p:nvPr>
            <p:ph type="sldNum" idx="12"/>
          </p:nvPr>
        </p:nvSpPr>
        <p:spPr>
          <a:xfrm>
            <a:off x="8531788" y="5648960"/>
            <a:ext cx="548700" cy="396300"/>
          </a:xfrm>
          <a:prstGeom prst="bracketPair">
            <a:avLst/>
          </a:prstGeom>
        </p:spPr>
        <p:txBody>
          <a:bodyPr lIns="0" tIns="0" rIns="0" bIns="0" anchor="ctr"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pic>
        <p:nvPicPr>
          <p:cNvPr id="209" name="Shape 209"/>
          <p:cNvPicPr preferRelativeResize="0"/>
          <p:nvPr/>
        </p:nvPicPr>
        <p:blipFill>
          <a:blip r:embed="rId3">
            <a:alphaModFix/>
          </a:blip>
          <a:stretch>
            <a:fillRect/>
          </a:stretch>
        </p:blipFill>
        <p:spPr>
          <a:xfrm>
            <a:off x="1698225" y="1529625"/>
            <a:ext cx="5397500" cy="35814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idx="4294967295"/>
          </p:nvPr>
        </p:nvSpPr>
        <p:spPr>
          <a:xfrm>
            <a:off x="609601" y="283987"/>
            <a:ext cx="7619999"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0000"/>
              </a:buClr>
              <a:buSzPct val="25000"/>
              <a:buFont typeface="Cambria"/>
              <a:buNone/>
            </a:pPr>
            <a:r>
              <a:rPr lang="en-US" sz="3600" b="0" i="0" u="none" strike="noStrike" cap="none" dirty="0">
                <a:solidFill>
                  <a:srgbClr val="666666"/>
                </a:solidFill>
                <a:latin typeface="Cambria"/>
                <a:ea typeface="Cambria"/>
                <a:cs typeface="Cambria"/>
                <a:sym typeface="Cambria"/>
              </a:rPr>
              <a:t>What is a Google Account and </a:t>
            </a:r>
          </a:p>
          <a:p>
            <a:pPr marL="0" marR="0" lvl="0" indent="0" algn="l" rtl="0">
              <a:lnSpc>
                <a:spcPct val="100000"/>
              </a:lnSpc>
              <a:spcBef>
                <a:spcPts val="0"/>
              </a:spcBef>
              <a:spcAft>
                <a:spcPts val="0"/>
              </a:spcAft>
              <a:buClr>
                <a:srgbClr val="FF0000"/>
              </a:buClr>
              <a:buSzPct val="25000"/>
              <a:buFont typeface="Cambria"/>
              <a:buNone/>
            </a:pPr>
            <a:r>
              <a:rPr lang="en-US" sz="3600" dirty="0">
                <a:solidFill>
                  <a:srgbClr val="666666"/>
                </a:solidFill>
              </a:rPr>
              <a:t>w</a:t>
            </a:r>
            <a:r>
              <a:rPr lang="en-US" sz="3600" b="0" i="0" u="none" strike="noStrike" cap="none" dirty="0">
                <a:solidFill>
                  <a:srgbClr val="666666"/>
                </a:solidFill>
                <a:latin typeface="Cambria"/>
                <a:ea typeface="Cambria"/>
                <a:cs typeface="Cambria"/>
                <a:sym typeface="Cambria"/>
              </a:rPr>
              <a:t>hy </a:t>
            </a:r>
            <a:r>
              <a:rPr lang="en-US" sz="3600" dirty="0">
                <a:solidFill>
                  <a:srgbClr val="666666"/>
                </a:solidFill>
              </a:rPr>
              <a:t>d</a:t>
            </a:r>
            <a:r>
              <a:rPr lang="en-US" sz="3600" b="0" i="0" u="none" strike="noStrike" cap="none" dirty="0">
                <a:solidFill>
                  <a:srgbClr val="666666"/>
                </a:solidFill>
                <a:latin typeface="Cambria"/>
                <a:ea typeface="Cambria"/>
                <a:cs typeface="Cambria"/>
                <a:sym typeface="Cambria"/>
              </a:rPr>
              <a:t>o I </a:t>
            </a:r>
            <a:r>
              <a:rPr lang="en-US" sz="3600" dirty="0">
                <a:solidFill>
                  <a:srgbClr val="666666"/>
                </a:solidFill>
              </a:rPr>
              <a:t>n</a:t>
            </a:r>
            <a:r>
              <a:rPr lang="en-US" sz="3600" b="0" i="0" u="none" strike="noStrike" cap="none" dirty="0">
                <a:solidFill>
                  <a:srgbClr val="666666"/>
                </a:solidFill>
                <a:latin typeface="Cambria"/>
                <a:ea typeface="Cambria"/>
                <a:cs typeface="Cambria"/>
                <a:sym typeface="Cambria"/>
              </a:rPr>
              <a:t>eed </a:t>
            </a:r>
            <a:r>
              <a:rPr lang="en-US" sz="3600" dirty="0">
                <a:solidFill>
                  <a:srgbClr val="666666"/>
                </a:solidFill>
              </a:rPr>
              <a:t>o</a:t>
            </a:r>
            <a:r>
              <a:rPr lang="en-US" sz="3600" b="0" i="0" u="none" strike="noStrike" cap="none" dirty="0">
                <a:solidFill>
                  <a:srgbClr val="666666"/>
                </a:solidFill>
                <a:latin typeface="Cambria"/>
                <a:ea typeface="Cambria"/>
                <a:cs typeface="Cambria"/>
                <a:sym typeface="Cambria"/>
              </a:rPr>
              <a:t>ne?</a:t>
            </a:r>
          </a:p>
        </p:txBody>
      </p:sp>
      <p:sp>
        <p:nvSpPr>
          <p:cNvPr id="107" name="Shape 107"/>
          <p:cNvSpPr txBox="1">
            <a:spLocks noGrp="1"/>
          </p:cNvSpPr>
          <p:nvPr>
            <p:ph type="body" idx="4294967295"/>
          </p:nvPr>
        </p:nvSpPr>
        <p:spPr>
          <a:xfrm>
            <a:off x="457200" y="1752600"/>
            <a:ext cx="7620000" cy="4305900"/>
          </a:xfrm>
          <a:prstGeom prst="rect">
            <a:avLst/>
          </a:prstGeom>
          <a:noFill/>
          <a:ln>
            <a:noFill/>
          </a:ln>
        </p:spPr>
        <p:txBody>
          <a:bodyPr lIns="91425" tIns="45700" rIns="91425" bIns="45700" anchor="t" anchorCtr="0">
            <a:noAutofit/>
          </a:bodyPr>
          <a:lstStyle/>
          <a:p>
            <a:pPr marL="342900" marR="0" lvl="0" indent="-228600" algn="l" rtl="0">
              <a:lnSpc>
                <a:spcPct val="100000"/>
              </a:lnSpc>
              <a:spcBef>
                <a:spcPts val="0"/>
              </a:spcBef>
              <a:spcAft>
                <a:spcPts val="0"/>
              </a:spcAft>
              <a:buClr>
                <a:schemeClr val="accent1"/>
              </a:buClr>
              <a:buSzPct val="100000"/>
              <a:buFont typeface="Arial"/>
              <a:buChar char="•"/>
            </a:pPr>
            <a:r>
              <a:rPr lang="en-US" sz="2200" b="0" i="0" u="none" strike="noStrike" cap="none" dirty="0">
                <a:solidFill>
                  <a:schemeClr val="dk1"/>
                </a:solidFill>
                <a:latin typeface="Calibri"/>
                <a:ea typeface="Calibri"/>
                <a:cs typeface="Calibri"/>
                <a:sym typeface="Calibri"/>
              </a:rPr>
              <a:t>Allows use of free Google applications - examples below</a:t>
            </a:r>
          </a:p>
          <a:p>
            <a:pPr marL="640080" marR="0" lvl="1" indent="-233680" algn="l" rtl="0">
              <a:lnSpc>
                <a:spcPct val="100000"/>
              </a:lnSpc>
              <a:spcBef>
                <a:spcPts val="400"/>
              </a:spcBef>
              <a:spcAft>
                <a:spcPts val="0"/>
              </a:spcAft>
              <a:buClr>
                <a:schemeClr val="accent2"/>
              </a:buClr>
              <a:buSzPct val="100000"/>
              <a:buFont typeface="Arial"/>
              <a:buChar char="•"/>
            </a:pPr>
            <a:r>
              <a:rPr lang="en-US" sz="2000" b="0" i="0" u="none" strike="noStrike" cap="none" dirty="0">
                <a:solidFill>
                  <a:schemeClr val="dk1"/>
                </a:solidFill>
                <a:latin typeface="Calibri"/>
                <a:ea typeface="Calibri"/>
                <a:cs typeface="Calibri"/>
                <a:sym typeface="Calibri"/>
              </a:rPr>
              <a:t>Google Drive for storage</a:t>
            </a:r>
          </a:p>
          <a:p>
            <a:pPr marL="640080" marR="0" lvl="1" indent="-233680" algn="l" rtl="0">
              <a:lnSpc>
                <a:spcPct val="100000"/>
              </a:lnSpc>
              <a:spcBef>
                <a:spcPts val="400"/>
              </a:spcBef>
              <a:spcAft>
                <a:spcPts val="0"/>
              </a:spcAft>
              <a:buClr>
                <a:schemeClr val="accent2"/>
              </a:buClr>
              <a:buSzPct val="100000"/>
              <a:buFont typeface="Arial"/>
              <a:buChar char="•"/>
            </a:pPr>
            <a:r>
              <a:rPr lang="en-US" sz="2000" b="0" i="0" u="none" strike="noStrike" cap="none" dirty="0">
                <a:solidFill>
                  <a:schemeClr val="dk1"/>
                </a:solidFill>
                <a:latin typeface="Calibri"/>
                <a:ea typeface="Calibri"/>
                <a:cs typeface="Calibri"/>
                <a:sym typeface="Calibri"/>
              </a:rPr>
              <a:t>Free Google “apps” to create documents, spreadsheets, and presentations</a:t>
            </a:r>
          </a:p>
          <a:p>
            <a:pPr marL="640080" marR="0" lvl="1" indent="-233680" algn="l" rtl="0">
              <a:lnSpc>
                <a:spcPct val="100000"/>
              </a:lnSpc>
              <a:spcBef>
                <a:spcPts val="400"/>
              </a:spcBef>
              <a:spcAft>
                <a:spcPts val="0"/>
              </a:spcAft>
              <a:buClr>
                <a:schemeClr val="accent2"/>
              </a:buClr>
              <a:buSzPct val="100000"/>
              <a:buFont typeface="Arial"/>
              <a:buChar char="•"/>
            </a:pPr>
            <a:r>
              <a:rPr lang="en-US" sz="2000" b="0" i="0" u="none" strike="noStrike" cap="none" dirty="0">
                <a:solidFill>
                  <a:schemeClr val="dk1"/>
                </a:solidFill>
                <a:latin typeface="Calibri"/>
                <a:ea typeface="Calibri"/>
                <a:cs typeface="Calibri"/>
                <a:sym typeface="Calibri"/>
              </a:rPr>
              <a:t>Separate </a:t>
            </a:r>
            <a:r>
              <a:rPr lang="en-US" sz="2000" b="0" i="0" u="none" strike="noStrike" cap="none" dirty="0" err="1">
                <a:solidFill>
                  <a:schemeClr val="dk1"/>
                </a:solidFill>
                <a:latin typeface="Calibri"/>
                <a:ea typeface="Calibri"/>
                <a:cs typeface="Calibri"/>
                <a:sym typeface="Calibri"/>
              </a:rPr>
              <a:t>gmail</a:t>
            </a:r>
            <a:r>
              <a:rPr lang="en-US" sz="2000" b="0" i="0" u="none" strike="noStrike" cap="none" dirty="0">
                <a:solidFill>
                  <a:schemeClr val="dk1"/>
                </a:solidFill>
                <a:latin typeface="Calibri"/>
                <a:ea typeface="Calibri"/>
                <a:cs typeface="Calibri"/>
                <a:sym typeface="Calibri"/>
              </a:rPr>
              <a:t> (email) account for school-related activities</a:t>
            </a:r>
          </a:p>
          <a:p>
            <a:pPr marL="514350" marR="0" lvl="0" indent="-463550" algn="l" rtl="0">
              <a:lnSpc>
                <a:spcPct val="100000"/>
              </a:lnSpc>
              <a:spcBef>
                <a:spcPts val="440"/>
              </a:spcBef>
              <a:spcAft>
                <a:spcPts val="0"/>
              </a:spcAft>
              <a:buClr>
                <a:schemeClr val="accent1"/>
              </a:buClr>
              <a:buSzPct val="100000"/>
              <a:buFont typeface="Arial"/>
              <a:buChar char="•"/>
            </a:pPr>
            <a:r>
              <a:rPr lang="en-US" sz="2200" b="0" i="0" u="none" strike="noStrike" cap="none" dirty="0">
                <a:solidFill>
                  <a:schemeClr val="dk1"/>
                </a:solidFill>
                <a:latin typeface="Calibri"/>
                <a:ea typeface="Calibri"/>
                <a:cs typeface="Calibri"/>
                <a:sym typeface="Calibri"/>
              </a:rPr>
              <a:t>Experience the Google apps your children are using at school.</a:t>
            </a:r>
          </a:p>
          <a:p>
            <a:pPr marL="514350" marR="0" lvl="0" indent="-463550" algn="l" rtl="0">
              <a:lnSpc>
                <a:spcPct val="100000"/>
              </a:lnSpc>
              <a:spcBef>
                <a:spcPts val="440"/>
              </a:spcBef>
              <a:spcAft>
                <a:spcPts val="0"/>
              </a:spcAft>
              <a:buClr>
                <a:schemeClr val="accent1"/>
              </a:buClr>
              <a:buSzPct val="100000"/>
              <a:buFont typeface="Arial"/>
              <a:buChar char="•"/>
            </a:pPr>
            <a:endParaRPr dirty="0"/>
          </a:p>
          <a:p>
            <a:pPr marL="0" marR="0" lvl="0" indent="0" algn="l" rtl="0">
              <a:lnSpc>
                <a:spcPct val="100000"/>
              </a:lnSpc>
              <a:spcBef>
                <a:spcPts val="440"/>
              </a:spcBef>
              <a:spcAft>
                <a:spcPts val="0"/>
              </a:spcAft>
              <a:buClr>
                <a:schemeClr val="accent1"/>
              </a:buClr>
              <a:buSzPct val="25000"/>
              <a:buFont typeface="Arial"/>
              <a:buNone/>
            </a:pPr>
            <a:endParaRPr sz="600" b="0" i="0" u="none" strike="noStrike" cap="none" dirty="0">
              <a:solidFill>
                <a:srgbClr val="FF0000"/>
              </a:solidFill>
              <a:latin typeface="Calibri"/>
              <a:ea typeface="Calibri"/>
              <a:cs typeface="Calibri"/>
              <a:sym typeface="Calibri"/>
            </a:endParaRPr>
          </a:p>
          <a:p>
            <a:pPr marL="0" marR="0" lvl="0" indent="0" algn="ctr" rtl="0">
              <a:lnSpc>
                <a:spcPct val="100000"/>
              </a:lnSpc>
              <a:spcBef>
                <a:spcPts val="440"/>
              </a:spcBef>
              <a:spcAft>
                <a:spcPts val="0"/>
              </a:spcAft>
              <a:buClr>
                <a:schemeClr val="accent1"/>
              </a:buClr>
              <a:buSzPct val="25000"/>
              <a:buFont typeface="Arial"/>
              <a:buNone/>
            </a:pPr>
            <a:r>
              <a:rPr lang="en-US" sz="1800" b="0" i="0" u="none" strike="noStrike" cap="none" dirty="0">
                <a:solidFill>
                  <a:srgbClr val="000000"/>
                </a:solidFill>
                <a:latin typeface="Calibri"/>
                <a:ea typeface="Calibri"/>
                <a:cs typeface="Calibri"/>
                <a:sym typeface="Calibri"/>
              </a:rPr>
              <a:t>*Click on the below link for directions on </a:t>
            </a:r>
            <a:endParaRPr lang="en-US" sz="1800" b="0" i="0" u="none" strike="noStrike" cap="none" dirty="0" smtClean="0">
              <a:solidFill>
                <a:srgbClr val="000000"/>
              </a:solidFill>
              <a:latin typeface="Calibri"/>
              <a:ea typeface="Calibri"/>
              <a:cs typeface="Calibri"/>
              <a:sym typeface="Calibri"/>
            </a:endParaRPr>
          </a:p>
          <a:p>
            <a:pPr marL="0" marR="0" lvl="0" indent="0" algn="ctr" rtl="0">
              <a:lnSpc>
                <a:spcPct val="100000"/>
              </a:lnSpc>
              <a:spcBef>
                <a:spcPts val="440"/>
              </a:spcBef>
              <a:spcAft>
                <a:spcPts val="0"/>
              </a:spcAft>
              <a:buClr>
                <a:schemeClr val="accent1"/>
              </a:buClr>
              <a:buSzPct val="25000"/>
              <a:buFont typeface="Arial"/>
              <a:buNone/>
            </a:pPr>
            <a:r>
              <a:rPr lang="en-US" sz="1800" dirty="0">
                <a:solidFill>
                  <a:srgbClr val="000000"/>
                </a:solidFill>
                <a:hlinkClick r:id="rId3"/>
              </a:rPr>
              <a:t>H</a:t>
            </a:r>
            <a:r>
              <a:rPr lang="en-US" sz="1800" b="0" i="0" u="none" strike="noStrike" cap="none" dirty="0" smtClean="0">
                <a:solidFill>
                  <a:srgbClr val="000000"/>
                </a:solidFill>
                <a:sym typeface="Calibri"/>
                <a:hlinkClick r:id="rId3"/>
              </a:rPr>
              <a:t>ow to Create </a:t>
            </a:r>
            <a:r>
              <a:rPr lang="en-US" sz="1800" b="0" i="0" u="none" strike="noStrike" cap="none" dirty="0">
                <a:solidFill>
                  <a:srgbClr val="000000"/>
                </a:solidFill>
                <a:sym typeface="Calibri"/>
                <a:hlinkClick r:id="rId3"/>
              </a:rPr>
              <a:t>a Google Account</a:t>
            </a:r>
            <a:endParaRPr lang="en-US"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440"/>
              </a:spcBef>
              <a:spcAft>
                <a:spcPts val="0"/>
              </a:spcAft>
              <a:buClr>
                <a:schemeClr val="accent1"/>
              </a:buClr>
              <a:buSzPct val="25000"/>
              <a:buFont typeface="Arial"/>
              <a:buNone/>
            </a:pPr>
            <a:endParaRPr sz="2200" b="0" i="0" u="none" strike="noStrike" cap="none" dirty="0">
              <a:solidFill>
                <a:srgbClr val="0000FF"/>
              </a:solidFill>
              <a:latin typeface="Calibri"/>
              <a:ea typeface="Calibri"/>
              <a:cs typeface="Calibri"/>
              <a:sym typeface="Calibri"/>
            </a:endParaRPr>
          </a:p>
          <a:p>
            <a:pPr marL="0" marR="0" lvl="0" indent="0" algn="ctr" rtl="0">
              <a:lnSpc>
                <a:spcPct val="100000"/>
              </a:lnSpc>
              <a:spcBef>
                <a:spcPts val="440"/>
              </a:spcBef>
              <a:spcAft>
                <a:spcPts val="0"/>
              </a:spcAft>
              <a:buClr>
                <a:schemeClr val="accent1"/>
              </a:buClr>
              <a:buSzPct val="25000"/>
              <a:buFont typeface="Arial"/>
              <a:buNone/>
            </a:pPr>
            <a:endParaRPr sz="2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440"/>
              </a:spcBef>
              <a:spcAft>
                <a:spcPts val="0"/>
              </a:spcAft>
              <a:buClr>
                <a:schemeClr val="accent1"/>
              </a:buClr>
              <a:buSzPct val="25000"/>
              <a:buFont typeface="Arial"/>
              <a:buNone/>
            </a:pPr>
            <a:endParaRPr sz="2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440"/>
              </a:spcBef>
              <a:spcAft>
                <a:spcPts val="0"/>
              </a:spcAft>
              <a:buClr>
                <a:schemeClr val="accent1"/>
              </a:buClr>
              <a:buSzPct val="25000"/>
              <a:buFont typeface="Arial"/>
              <a:buNone/>
            </a:pPr>
            <a:endParaRPr sz="2200" b="0" i="0" u="none" strike="noStrike" cap="none" dirty="0">
              <a:solidFill>
                <a:srgbClr val="FF0000"/>
              </a:solidFill>
              <a:latin typeface="Calibri"/>
              <a:ea typeface="Calibri"/>
              <a:cs typeface="Calibri"/>
              <a:sym typeface="Calibri"/>
            </a:endParaRPr>
          </a:p>
          <a:p>
            <a:pPr marL="0" marR="0" lvl="0" indent="0" algn="l" rtl="0">
              <a:lnSpc>
                <a:spcPct val="100000"/>
              </a:lnSpc>
              <a:spcBef>
                <a:spcPts val="440"/>
              </a:spcBef>
              <a:spcAft>
                <a:spcPts val="0"/>
              </a:spcAft>
              <a:buClr>
                <a:schemeClr val="accent1"/>
              </a:buClr>
              <a:buSzPct val="25000"/>
              <a:buFont typeface="Arial"/>
              <a:buNone/>
            </a:pPr>
            <a:endParaRPr sz="2200" b="0" i="0" u="none" strike="noStrike" cap="none" dirty="0">
              <a:solidFill>
                <a:schemeClr val="dk1"/>
              </a:solidFill>
              <a:latin typeface="Calibri"/>
              <a:ea typeface="Calibri"/>
              <a:cs typeface="Calibri"/>
              <a:sym typeface="Calibri"/>
            </a:endParaRPr>
          </a:p>
          <a:p>
            <a:pPr marL="419100" marR="0" lvl="1" indent="0" algn="l" rtl="0">
              <a:lnSpc>
                <a:spcPct val="100000"/>
              </a:lnSpc>
              <a:spcBef>
                <a:spcPts val="400"/>
              </a:spcBef>
              <a:spcAft>
                <a:spcPts val="0"/>
              </a:spcAft>
              <a:buClr>
                <a:schemeClr val="accent2"/>
              </a:buClr>
              <a:buSzPct val="25000"/>
              <a:buFont typeface="Arial"/>
              <a:buNone/>
            </a:pPr>
            <a:endParaRPr sz="2000" b="0" i="0" u="none" strike="noStrike" cap="none" dirty="0">
              <a:solidFill>
                <a:schemeClr val="dk1"/>
              </a:solidFill>
              <a:latin typeface="Calibri"/>
              <a:ea typeface="Calibri"/>
              <a:cs typeface="Calibri"/>
              <a:sym typeface="Calibri"/>
            </a:endParaRPr>
          </a:p>
        </p:txBody>
      </p:sp>
      <p:sp>
        <p:nvSpPr>
          <p:cNvPr id="108" name="Shape 10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876300" y="1581475"/>
            <a:ext cx="6400799" cy="91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a:p>
            <a:pPr marL="304800" marR="0" lvl="0" indent="-304800" algn="l" rtl="0">
              <a:lnSpc>
                <a:spcPct val="100000"/>
              </a:lnSpc>
              <a:spcBef>
                <a:spcPts val="0"/>
              </a:spcBef>
              <a:spcAft>
                <a:spcPts val="0"/>
              </a:spcAft>
              <a:buClr>
                <a:schemeClr val="accent1"/>
              </a:buClr>
              <a:buSzPct val="100000"/>
              <a:buFont typeface="Calibri"/>
              <a:buChar char="•"/>
            </a:pPr>
            <a:r>
              <a:rPr lang="en-US" sz="2200" b="0" i="0" u="none" strike="noStrike" cap="none">
                <a:solidFill>
                  <a:schemeClr val="dk1"/>
                </a:solidFill>
                <a:latin typeface="Calibri"/>
                <a:ea typeface="Calibri"/>
                <a:cs typeface="Calibri"/>
                <a:sym typeface="Calibri"/>
              </a:rPr>
              <a:t>Enter your Gmail username &amp; Password provided on your handout.</a:t>
            </a:r>
          </a:p>
          <a:p>
            <a:pPr marL="342900" marR="0" lvl="0" indent="-228600" algn="l" rtl="0">
              <a:lnSpc>
                <a:spcPct val="100000"/>
              </a:lnSpc>
              <a:spcBef>
                <a:spcPts val="440"/>
              </a:spcBef>
              <a:spcAft>
                <a:spcPts val="0"/>
              </a:spcAft>
              <a:buClr>
                <a:schemeClr val="accent1"/>
              </a:buClr>
              <a:buFont typeface="Arial"/>
              <a:buNone/>
            </a:pPr>
            <a:endParaRPr sz="2200" b="0" i="0" u="none" strike="noStrike" cap="none">
              <a:solidFill>
                <a:schemeClr val="dk1"/>
              </a:solidFill>
              <a:latin typeface="Cambria"/>
              <a:ea typeface="Cambria"/>
              <a:cs typeface="Cambria"/>
              <a:sym typeface="Cambria"/>
            </a:endParaRPr>
          </a:p>
        </p:txBody>
      </p:sp>
      <p:sp>
        <p:nvSpPr>
          <p:cNvPr id="114" name="Shape 114"/>
          <p:cNvSpPr txBox="1"/>
          <p:nvPr/>
        </p:nvSpPr>
        <p:spPr>
          <a:xfrm>
            <a:off x="304800" y="228600"/>
            <a:ext cx="6750000" cy="1200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F7F7F"/>
              </a:buClr>
              <a:buSzPct val="25000"/>
              <a:buFont typeface="Cambria"/>
              <a:buNone/>
            </a:pPr>
            <a:r>
              <a:rPr lang="en-US" sz="3600" b="0" i="0" u="none" strike="noStrike" cap="none">
                <a:solidFill>
                  <a:srgbClr val="7F7F7F"/>
                </a:solidFill>
                <a:latin typeface="Cambria"/>
                <a:ea typeface="Cambria"/>
                <a:cs typeface="Cambria"/>
                <a:sym typeface="Cambria"/>
              </a:rPr>
              <a:t>Log into the Chromebook  </a:t>
            </a:r>
          </a:p>
          <a:p>
            <a:pPr marL="0" marR="0" lvl="0" indent="0" algn="ctr" rtl="0">
              <a:lnSpc>
                <a:spcPct val="100000"/>
              </a:lnSpc>
              <a:spcBef>
                <a:spcPts val="0"/>
              </a:spcBef>
              <a:spcAft>
                <a:spcPts val="0"/>
              </a:spcAft>
              <a:buClr>
                <a:srgbClr val="7F7F7F"/>
              </a:buClr>
              <a:buSzPct val="25000"/>
              <a:buFont typeface="Cambria"/>
              <a:buNone/>
            </a:pPr>
            <a:r>
              <a:rPr lang="en-US" sz="3600" b="0" i="0" u="none" strike="noStrike" cap="none">
                <a:solidFill>
                  <a:srgbClr val="7F7F7F"/>
                </a:solidFill>
                <a:latin typeface="Cambria"/>
                <a:ea typeface="Cambria"/>
                <a:cs typeface="Cambria"/>
                <a:sym typeface="Cambria"/>
              </a:rPr>
              <a:t>using the test account provided</a:t>
            </a:r>
          </a:p>
        </p:txBody>
      </p:sp>
      <p:sp>
        <p:nvSpPr>
          <p:cNvPr id="115" name="Shape 115"/>
          <p:cNvSpPr txBox="1"/>
          <p:nvPr/>
        </p:nvSpPr>
        <p:spPr>
          <a:xfrm>
            <a:off x="1308325" y="2746375"/>
            <a:ext cx="3035100" cy="769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Cambria"/>
              <a:buNone/>
            </a:pPr>
            <a:r>
              <a:rPr lang="en-US" sz="2200" b="0" i="0" u="none" strike="noStrike" cap="none">
                <a:solidFill>
                  <a:srgbClr val="00B050"/>
                </a:solidFill>
                <a:latin typeface="Cabin"/>
                <a:ea typeface="Cabin"/>
                <a:cs typeface="Cabin"/>
                <a:sym typeface="Cabin"/>
              </a:rPr>
              <a:t>Enter Gmail Username </a:t>
            </a:r>
          </a:p>
          <a:p>
            <a:pPr marL="0" marR="0" lvl="0" indent="0" algn="ctr" rtl="0">
              <a:lnSpc>
                <a:spcPct val="100000"/>
              </a:lnSpc>
              <a:spcBef>
                <a:spcPts val="0"/>
              </a:spcBef>
              <a:spcAft>
                <a:spcPts val="0"/>
              </a:spcAft>
              <a:buClr>
                <a:srgbClr val="00B050"/>
              </a:buClr>
              <a:buSzPct val="25000"/>
              <a:buFont typeface="Cambria"/>
              <a:buNone/>
            </a:pPr>
            <a:r>
              <a:rPr lang="en-US" sz="2200" b="0" i="0" u="none" strike="noStrike" cap="none">
                <a:solidFill>
                  <a:srgbClr val="00B050"/>
                </a:solidFill>
                <a:latin typeface="Cabin"/>
                <a:ea typeface="Cabin"/>
                <a:cs typeface="Cabin"/>
                <a:sym typeface="Cabin"/>
              </a:rPr>
              <a:t>&amp; select Next</a:t>
            </a:r>
          </a:p>
        </p:txBody>
      </p:sp>
      <p:sp>
        <p:nvSpPr>
          <p:cNvPr id="116" name="Shape 116"/>
          <p:cNvSpPr txBox="1"/>
          <p:nvPr/>
        </p:nvSpPr>
        <p:spPr>
          <a:xfrm>
            <a:off x="4572000" y="2735259"/>
            <a:ext cx="2781300" cy="769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Cambria"/>
              <a:buNone/>
            </a:pPr>
            <a:r>
              <a:rPr lang="en-US" sz="2200" b="0" i="0" u="none" strike="noStrike" cap="none">
                <a:solidFill>
                  <a:srgbClr val="00B050"/>
                </a:solidFill>
                <a:latin typeface="Cabin"/>
                <a:ea typeface="Cabin"/>
                <a:cs typeface="Cabin"/>
                <a:sym typeface="Cabin"/>
              </a:rPr>
              <a:t>Enter Password</a:t>
            </a:r>
          </a:p>
          <a:p>
            <a:pPr marL="0" marR="0" lvl="0" indent="0" algn="ctr" rtl="0">
              <a:lnSpc>
                <a:spcPct val="100000"/>
              </a:lnSpc>
              <a:spcBef>
                <a:spcPts val="0"/>
              </a:spcBef>
              <a:spcAft>
                <a:spcPts val="0"/>
              </a:spcAft>
              <a:buClr>
                <a:srgbClr val="00B050"/>
              </a:buClr>
              <a:buSzPct val="25000"/>
              <a:buFont typeface="Cambria"/>
              <a:buNone/>
            </a:pPr>
            <a:r>
              <a:rPr lang="en-US" sz="2200" b="0" i="0" u="none" strike="noStrike" cap="none">
                <a:solidFill>
                  <a:srgbClr val="00B050"/>
                </a:solidFill>
                <a:latin typeface="Cabin"/>
                <a:ea typeface="Cabin"/>
                <a:cs typeface="Cabin"/>
                <a:sym typeface="Cabin"/>
              </a:rPr>
              <a:t>&amp; select Next</a:t>
            </a:r>
          </a:p>
        </p:txBody>
      </p:sp>
      <p:sp>
        <p:nvSpPr>
          <p:cNvPr id="117" name="Shape 117"/>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lang="en-US" sz="1400" b="0" i="0" u="none" strike="noStrike" cap="none">
              <a:solidFill>
                <a:srgbClr val="000000"/>
              </a:solidFill>
              <a:latin typeface="Arial"/>
              <a:ea typeface="Arial"/>
              <a:cs typeface="Arial"/>
              <a:sym typeface="Arial"/>
            </a:endParaRPr>
          </a:p>
        </p:txBody>
      </p:sp>
      <p:pic>
        <p:nvPicPr>
          <p:cNvPr id="118" name="Shape 118"/>
          <p:cNvPicPr preferRelativeResize="0"/>
          <p:nvPr/>
        </p:nvPicPr>
        <p:blipFill>
          <a:blip r:embed="rId3">
            <a:alphaModFix/>
          </a:blip>
          <a:stretch>
            <a:fillRect/>
          </a:stretch>
        </p:blipFill>
        <p:spPr>
          <a:xfrm>
            <a:off x="1592874" y="3505200"/>
            <a:ext cx="2479674" cy="3043514"/>
          </a:xfrm>
          <a:prstGeom prst="rect">
            <a:avLst/>
          </a:prstGeom>
          <a:noFill/>
          <a:ln w="19050" cap="flat" cmpd="sng">
            <a:solidFill>
              <a:srgbClr val="434343"/>
            </a:solidFill>
            <a:prstDash val="solid"/>
            <a:round/>
            <a:headEnd type="none" w="med" len="med"/>
            <a:tailEnd type="none" w="med" len="med"/>
          </a:ln>
        </p:spPr>
      </p:pic>
      <p:sp>
        <p:nvSpPr>
          <p:cNvPr id="119" name="Shape 119"/>
          <p:cNvSpPr/>
          <p:nvPr/>
        </p:nvSpPr>
        <p:spPr>
          <a:xfrm>
            <a:off x="3446100" y="5706975"/>
            <a:ext cx="135300" cy="3192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0" name="Shape 120"/>
          <p:cNvSpPr/>
          <p:nvPr/>
        </p:nvSpPr>
        <p:spPr>
          <a:xfrm>
            <a:off x="92975" y="4867383"/>
            <a:ext cx="1359900" cy="520500"/>
          </a:xfrm>
          <a:prstGeom prst="rect">
            <a:avLst/>
          </a:prstGeom>
          <a:solidFill>
            <a:srgbClr val="D9D9D9"/>
          </a:solidFill>
          <a:ln w="38100" cap="flat" cmpd="sng">
            <a:solidFill>
              <a:srgbClr val="CC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200"/>
              <a:t>Enter your Gmail</a:t>
            </a:r>
          </a:p>
          <a:p>
            <a:pPr lvl="0" algn="ctr">
              <a:spcBef>
                <a:spcPts val="0"/>
              </a:spcBef>
              <a:buNone/>
            </a:pPr>
            <a:r>
              <a:rPr lang="en-US" sz="1200"/>
              <a:t>Username Only</a:t>
            </a:r>
          </a:p>
        </p:txBody>
      </p:sp>
      <p:sp>
        <p:nvSpPr>
          <p:cNvPr id="121" name="Shape 121"/>
          <p:cNvSpPr/>
          <p:nvPr/>
        </p:nvSpPr>
        <p:spPr>
          <a:xfrm rot="5400000">
            <a:off x="1544825" y="4867375"/>
            <a:ext cx="135300" cy="3192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22" name="Shape 122"/>
          <p:cNvPicPr preferRelativeResize="0"/>
          <p:nvPr/>
        </p:nvPicPr>
        <p:blipFill>
          <a:blip r:embed="rId4">
            <a:alphaModFix/>
          </a:blip>
          <a:stretch>
            <a:fillRect/>
          </a:stretch>
        </p:blipFill>
        <p:spPr>
          <a:xfrm>
            <a:off x="4808350" y="3563625"/>
            <a:ext cx="2426125" cy="2985100"/>
          </a:xfrm>
          <a:prstGeom prst="rect">
            <a:avLst/>
          </a:prstGeom>
          <a:noFill/>
          <a:ln w="19050" cap="flat" cmpd="sng">
            <a:solidFill>
              <a:srgbClr val="434343"/>
            </a:solidFill>
            <a:prstDash val="solid"/>
            <a:round/>
            <a:headEnd type="none" w="med" len="med"/>
            <a:tailEnd type="none" w="med" len="med"/>
          </a:ln>
        </p:spPr>
      </p:pic>
      <p:sp>
        <p:nvSpPr>
          <p:cNvPr id="123" name="Shape 123"/>
          <p:cNvSpPr/>
          <p:nvPr/>
        </p:nvSpPr>
        <p:spPr>
          <a:xfrm>
            <a:off x="6927075" y="4766700"/>
            <a:ext cx="1021500" cy="520500"/>
          </a:xfrm>
          <a:prstGeom prst="rect">
            <a:avLst/>
          </a:prstGeom>
          <a:solidFill>
            <a:srgbClr val="D9D9D9"/>
          </a:solidFill>
          <a:ln w="38100" cap="flat" cmpd="sng">
            <a:solidFill>
              <a:srgbClr val="CC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a:t>Enter your Password</a:t>
            </a:r>
          </a:p>
        </p:txBody>
      </p:sp>
      <p:sp>
        <p:nvSpPr>
          <p:cNvPr id="124" name="Shape 124"/>
          <p:cNvSpPr/>
          <p:nvPr/>
        </p:nvSpPr>
        <p:spPr>
          <a:xfrm rot="-5411916">
            <a:off x="6602749" y="4818923"/>
            <a:ext cx="173101" cy="4617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5" name="Shape 125"/>
          <p:cNvSpPr/>
          <p:nvPr/>
        </p:nvSpPr>
        <p:spPr>
          <a:xfrm>
            <a:off x="6621650" y="5706975"/>
            <a:ext cx="135300" cy="3192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idx="4294967295"/>
          </p:nvPr>
        </p:nvSpPr>
        <p:spPr>
          <a:xfrm>
            <a:off x="457200" y="274650"/>
            <a:ext cx="62397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0000"/>
              </a:buClr>
              <a:buSzPct val="25000"/>
              <a:buFont typeface="Cambria"/>
              <a:buNone/>
            </a:pPr>
            <a:r>
              <a:rPr lang="en-US" sz="3600" b="0" i="0" u="none" strike="noStrike" cap="none">
                <a:solidFill>
                  <a:srgbClr val="666666"/>
                </a:solidFill>
                <a:latin typeface="Cambria"/>
                <a:ea typeface="Cambria"/>
                <a:cs typeface="Cambria"/>
                <a:sym typeface="Cambria"/>
              </a:rPr>
              <a:t>Screen After Logging In</a:t>
            </a:r>
          </a:p>
        </p:txBody>
      </p:sp>
      <p:sp>
        <p:nvSpPr>
          <p:cNvPr id="131" name="Shape 131"/>
          <p:cNvSpPr txBox="1"/>
          <p:nvPr/>
        </p:nvSpPr>
        <p:spPr>
          <a:xfrm>
            <a:off x="522675" y="5898750"/>
            <a:ext cx="7740599" cy="883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a:solidFill>
                  <a:srgbClr val="000000"/>
                </a:solidFill>
                <a:latin typeface="Calibri"/>
                <a:ea typeface="Calibri"/>
                <a:cs typeface="Calibri"/>
                <a:sym typeface="Calibri"/>
              </a:rPr>
              <a:t>Hold your mouse cursor over each of the icons above to identify where they lead - don’t click!</a:t>
            </a:r>
          </a:p>
        </p:txBody>
      </p:sp>
      <p:sp>
        <p:nvSpPr>
          <p:cNvPr id="132" name="Shape 132"/>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pic>
        <p:nvPicPr>
          <p:cNvPr id="133" name="Shape 133"/>
          <p:cNvPicPr preferRelativeResize="0"/>
          <p:nvPr/>
        </p:nvPicPr>
        <p:blipFill rotWithShape="1">
          <a:blip r:embed="rId3">
            <a:alphaModFix/>
          </a:blip>
          <a:srcRect/>
          <a:stretch/>
        </p:blipFill>
        <p:spPr>
          <a:xfrm>
            <a:off x="629558" y="1189050"/>
            <a:ext cx="7241688" cy="4504199"/>
          </a:xfrm>
          <a:prstGeom prst="rect">
            <a:avLst/>
          </a:prstGeom>
          <a:noFill/>
          <a:ln>
            <a:noFill/>
          </a:ln>
        </p:spPr>
      </p:pic>
      <p:pic>
        <p:nvPicPr>
          <p:cNvPr id="134" name="Shape 134"/>
          <p:cNvPicPr preferRelativeResize="0"/>
          <p:nvPr/>
        </p:nvPicPr>
        <p:blipFill rotWithShape="1">
          <a:blip r:embed="rId4">
            <a:alphaModFix/>
          </a:blip>
          <a:srcRect/>
          <a:stretch/>
        </p:blipFill>
        <p:spPr>
          <a:xfrm>
            <a:off x="1096875" y="5491223"/>
            <a:ext cx="452073" cy="523324"/>
          </a:xfrm>
          <a:prstGeom prst="rect">
            <a:avLst/>
          </a:prstGeom>
          <a:noFill/>
          <a:ln>
            <a:noFill/>
          </a:ln>
        </p:spPr>
      </p:pic>
      <p:pic>
        <p:nvPicPr>
          <p:cNvPr id="135" name="Shape 135"/>
          <p:cNvPicPr preferRelativeResize="0"/>
          <p:nvPr/>
        </p:nvPicPr>
        <p:blipFill rotWithShape="1">
          <a:blip r:embed="rId5">
            <a:alphaModFix/>
          </a:blip>
          <a:srcRect/>
          <a:stretch/>
        </p:blipFill>
        <p:spPr>
          <a:xfrm rot="-9790288" flipH="1">
            <a:off x="792036" y="4215947"/>
            <a:ext cx="2063851" cy="206387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idx="4294967295"/>
          </p:nvPr>
        </p:nvSpPr>
        <p:spPr>
          <a:xfrm>
            <a:off x="505925" y="86200"/>
            <a:ext cx="5265300" cy="1470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Google Apps</a:t>
            </a:r>
          </a:p>
        </p:txBody>
      </p:sp>
      <p:pic>
        <p:nvPicPr>
          <p:cNvPr id="141" name="Shape 141"/>
          <p:cNvPicPr preferRelativeResize="0"/>
          <p:nvPr/>
        </p:nvPicPr>
        <p:blipFill rotWithShape="1">
          <a:blip r:embed="rId3">
            <a:alphaModFix/>
          </a:blip>
          <a:srcRect/>
          <a:stretch/>
        </p:blipFill>
        <p:spPr>
          <a:xfrm>
            <a:off x="367450" y="1851125"/>
            <a:ext cx="7717874" cy="3675173"/>
          </a:xfrm>
          <a:prstGeom prst="rect">
            <a:avLst/>
          </a:prstGeom>
          <a:noFill/>
          <a:ln>
            <a:noFill/>
          </a:ln>
        </p:spPr>
      </p:pic>
      <p:sp>
        <p:nvSpPr>
          <p:cNvPr id="142" name="Shape 142"/>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idx="4294967295"/>
          </p:nvPr>
        </p:nvSpPr>
        <p:spPr>
          <a:xfrm>
            <a:off x="505925" y="86200"/>
            <a:ext cx="5265300" cy="1470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Google Apps Launcher </a:t>
            </a:r>
          </a:p>
        </p:txBody>
      </p:sp>
      <p:sp>
        <p:nvSpPr>
          <p:cNvPr id="148" name="Shape 14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lang="en-US" sz="1400" b="0" i="0" u="none" strike="noStrike" cap="none">
              <a:solidFill>
                <a:srgbClr val="000000"/>
              </a:solidFill>
              <a:latin typeface="Arial"/>
              <a:ea typeface="Arial"/>
              <a:cs typeface="Arial"/>
              <a:sym typeface="Arial"/>
            </a:endParaRPr>
          </a:p>
        </p:txBody>
      </p:sp>
      <p:pic>
        <p:nvPicPr>
          <p:cNvPr id="149" name="Shape 149"/>
          <p:cNvPicPr preferRelativeResize="0"/>
          <p:nvPr/>
        </p:nvPicPr>
        <p:blipFill rotWithShape="1">
          <a:blip r:embed="rId3">
            <a:alphaModFix/>
          </a:blip>
          <a:srcRect/>
          <a:stretch/>
        </p:blipFill>
        <p:spPr>
          <a:xfrm>
            <a:off x="208825" y="1223975"/>
            <a:ext cx="8183198" cy="50196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4650"/>
            <a:ext cx="62397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What is Google Drive?</a:t>
            </a:r>
          </a:p>
        </p:txBody>
      </p:sp>
      <p:sp>
        <p:nvSpPr>
          <p:cNvPr id="155" name="Shape 155"/>
          <p:cNvSpPr txBox="1"/>
          <p:nvPr/>
        </p:nvSpPr>
        <p:spPr>
          <a:xfrm>
            <a:off x="702675" y="4440850"/>
            <a:ext cx="6390300" cy="18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			</a:t>
            </a:r>
          </a:p>
          <a:p>
            <a:pPr marL="1371600" marR="0" lvl="0" indent="457200" algn="l" rtl="0">
              <a:lnSpc>
                <a:spcPct val="100000"/>
              </a:lnSpc>
              <a:spcBef>
                <a:spcPts val="0"/>
              </a:spcBef>
              <a:spcAft>
                <a:spcPts val="0"/>
              </a:spcAft>
              <a:buClr>
                <a:srgbClr val="000000"/>
              </a:buClr>
              <a:buSzPct val="25000"/>
              <a:buFont typeface="Calibri"/>
              <a:buNone/>
            </a:pPr>
            <a:r>
              <a:rPr lang="en-US" sz="1400" b="0" i="0" u="none" strike="noStrike" cap="none">
                <a:solidFill>
                  <a:srgbClr val="000000"/>
                </a:solidFill>
                <a:latin typeface="Calibri"/>
                <a:ea typeface="Calibri"/>
                <a:cs typeface="Calibri"/>
                <a:sym typeface="Calibri"/>
              </a:rPr>
              <a:t>Click on the link below to watch a video.</a:t>
            </a:r>
          </a:p>
          <a:p>
            <a:pPr marL="1371600" marR="0" lvl="0" indent="45720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400" b="1" i="0" u="none" strike="noStrike" cap="none">
                <a:solidFill>
                  <a:srgbClr val="000000"/>
                </a:solidFill>
                <a:latin typeface="Calibri"/>
                <a:ea typeface="Calibri"/>
                <a:cs typeface="Calibri"/>
                <a:sym typeface="Calibri"/>
              </a:rPr>
              <a:t>Google Drive: </a:t>
            </a:r>
            <a:r>
              <a:rPr lang="en-US" sz="1400" b="0" i="0" u="none" strike="noStrike" cap="none">
                <a:solidFill>
                  <a:srgbClr val="000000"/>
                </a:solidFill>
                <a:latin typeface="Calibri"/>
                <a:ea typeface="Calibri"/>
                <a:cs typeface="Calibri"/>
                <a:sym typeface="Calibri"/>
              </a:rPr>
              <a:t> One Safe Place for all your stuff (English video)</a:t>
            </a:r>
          </a:p>
          <a:p>
            <a:pPr marL="0" marR="0" lvl="0" indent="0" algn="l" rtl="0">
              <a:lnSpc>
                <a:spcPct val="100000"/>
              </a:lnSpc>
              <a:spcBef>
                <a:spcPts val="0"/>
              </a:spcBef>
              <a:spcAft>
                <a:spcPts val="0"/>
              </a:spcAft>
              <a:buClr>
                <a:schemeClr val="hlink"/>
              </a:buClr>
              <a:buSzPct val="25000"/>
              <a:buFont typeface="Arial"/>
              <a:buNone/>
            </a:pPr>
            <a:r>
              <a:rPr lang="en-US" sz="1400" b="0" i="0" u="sng" strike="noStrike" cap="none">
                <a:solidFill>
                  <a:schemeClr val="hlink"/>
                </a:solidFill>
                <a:latin typeface="Arial"/>
                <a:ea typeface="Arial"/>
                <a:cs typeface="Arial"/>
                <a:sym typeface="Arial"/>
                <a:hlinkClick r:id="rId3"/>
              </a:rPr>
              <a:t>Video Overview - Click to watch</a:t>
            </a:r>
          </a:p>
          <a:p>
            <a:pPr marL="0" marR="0" lvl="0" indent="0" algn="l" rtl="0">
              <a:lnSpc>
                <a:spcPct val="100000"/>
              </a:lnSpc>
              <a:spcBef>
                <a:spcPts val="0"/>
              </a:spcBef>
              <a:spcAft>
                <a:spcPts val="0"/>
              </a:spcAft>
              <a:buClr>
                <a:srgbClr val="000000"/>
              </a:buClr>
              <a:buFont typeface="Arial"/>
              <a:buNone/>
            </a:pP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Calibri"/>
              <a:buNone/>
            </a:pPr>
            <a:r>
              <a:rPr lang="en-US" sz="1400" b="1" i="0" u="none" strike="noStrike" cap="none">
                <a:solidFill>
                  <a:srgbClr val="000000"/>
                </a:solidFill>
                <a:latin typeface="Calibri"/>
                <a:ea typeface="Calibri"/>
                <a:cs typeface="Calibri"/>
                <a:sym typeface="Calibri"/>
              </a:rPr>
              <a:t>Google Drive:</a:t>
            </a:r>
            <a:r>
              <a:rPr lang="en-US" sz="1400" b="0" i="0" u="none" strike="noStrike" cap="none">
                <a:solidFill>
                  <a:srgbClr val="000000"/>
                </a:solidFill>
                <a:latin typeface="Calibri"/>
                <a:ea typeface="Calibri"/>
                <a:cs typeface="Calibri"/>
                <a:sym typeface="Calibri"/>
              </a:rPr>
              <a:t>  Un lugar para todos tus documentos (en Español)</a:t>
            </a:r>
          </a:p>
          <a:p>
            <a:pPr marL="0" marR="0" lvl="0" indent="0" algn="l" rtl="0">
              <a:lnSpc>
                <a:spcPct val="100000"/>
              </a:lnSpc>
              <a:spcBef>
                <a:spcPts val="0"/>
              </a:spcBef>
              <a:spcAft>
                <a:spcPts val="0"/>
              </a:spcAft>
              <a:buClr>
                <a:schemeClr val="hlink"/>
              </a:buClr>
              <a:buSzPct val="25000"/>
              <a:buFont typeface="Arial"/>
              <a:buNone/>
            </a:pPr>
            <a:r>
              <a:rPr lang="en-US" sz="1400" b="0" i="0" u="sng" strike="noStrike" cap="none">
                <a:solidFill>
                  <a:schemeClr val="hlink"/>
                </a:solidFill>
                <a:latin typeface="Arial"/>
                <a:ea typeface="Arial"/>
                <a:cs typeface="Arial"/>
                <a:sym typeface="Arial"/>
                <a:hlinkClick r:id="rId4"/>
              </a:rPr>
              <a:t>Haga un clic aquí para ver el video</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6" name="Shape 156"/>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lang="en-US" sz="1400" b="0" i="0" u="none" strike="noStrike" cap="none">
              <a:solidFill>
                <a:srgbClr val="000000"/>
              </a:solidFill>
              <a:latin typeface="Arial"/>
              <a:ea typeface="Arial"/>
              <a:cs typeface="Arial"/>
              <a:sym typeface="Arial"/>
            </a:endParaRPr>
          </a:p>
        </p:txBody>
      </p:sp>
      <p:pic>
        <p:nvPicPr>
          <p:cNvPr id="157" name="Shape 157"/>
          <p:cNvPicPr preferRelativeResize="0"/>
          <p:nvPr/>
        </p:nvPicPr>
        <p:blipFill rotWithShape="1">
          <a:blip r:embed="rId5">
            <a:alphaModFix/>
          </a:blip>
          <a:srcRect/>
          <a:stretch/>
        </p:blipFill>
        <p:spPr>
          <a:xfrm>
            <a:off x="1904375" y="1417650"/>
            <a:ext cx="4841209" cy="3023198"/>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p:nvPr/>
        </p:nvSpPr>
        <p:spPr>
          <a:xfrm>
            <a:off x="457200" y="274637"/>
            <a:ext cx="7619999"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Popular Apps in Google Drive</a:t>
            </a:r>
          </a:p>
        </p:txBody>
      </p:sp>
      <p:sp>
        <p:nvSpPr>
          <p:cNvPr id="163" name="Shape 163"/>
          <p:cNvSpPr txBox="1"/>
          <p:nvPr/>
        </p:nvSpPr>
        <p:spPr>
          <a:xfrm>
            <a:off x="457200" y="1752600"/>
            <a:ext cx="7188300" cy="4478400"/>
          </a:xfrm>
          <a:prstGeom prst="rect">
            <a:avLst/>
          </a:prstGeom>
          <a:noFill/>
          <a:ln>
            <a:noFill/>
          </a:ln>
        </p:spPr>
        <p:txBody>
          <a:bodyPr lIns="91425" tIns="45700" rIns="91425" bIns="45700" anchor="t" anchorCtr="0">
            <a:noAutofit/>
          </a:bodyPr>
          <a:lstStyle/>
          <a:p>
            <a:pPr marL="457200" marR="0" lvl="0" indent="-368300" algn="l" rtl="0">
              <a:lnSpc>
                <a:spcPct val="115000"/>
              </a:lnSpc>
              <a:spcBef>
                <a:spcPts val="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What is Google Drive?</a:t>
            </a:r>
          </a:p>
          <a:p>
            <a:pPr marL="914400" marR="0" lvl="1" indent="-342900" algn="l" rtl="0">
              <a:lnSpc>
                <a:spcPct val="115000"/>
              </a:lnSpc>
              <a:spcBef>
                <a:spcPts val="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A place to store, create, view and share your documents.</a:t>
            </a:r>
          </a:p>
          <a:p>
            <a:pPr marL="304800" marR="0" lvl="0" indent="-304800" algn="l" rtl="0">
              <a:lnSpc>
                <a:spcPct val="115000"/>
              </a:lnSpc>
              <a:spcBef>
                <a:spcPts val="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What is Google Docs?</a:t>
            </a:r>
          </a:p>
          <a:p>
            <a:pPr marL="914400" marR="0" lvl="1" indent="-342900" algn="l" rtl="0">
              <a:lnSpc>
                <a:spcPct val="115000"/>
              </a:lnSpc>
              <a:spcBef>
                <a:spcPts val="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Create letters, resumes, essays, etc. in Google Docs.</a:t>
            </a:r>
          </a:p>
          <a:p>
            <a:pPr marL="304800" marR="0" lvl="0" indent="-304800" algn="l" rtl="0">
              <a:lnSpc>
                <a:spcPct val="115000"/>
              </a:lnSpc>
              <a:spcBef>
                <a:spcPts val="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What is Google Sheets?</a:t>
            </a:r>
          </a:p>
          <a:p>
            <a:pPr marL="914400" marR="0" lvl="1" indent="-342900" algn="l" rtl="0">
              <a:lnSpc>
                <a:spcPct val="115000"/>
              </a:lnSpc>
              <a:spcBef>
                <a:spcPts val="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Create budgets, invoices, schedules, or track your expenses</a:t>
            </a:r>
          </a:p>
          <a:p>
            <a:pPr marL="457200" marR="0" lvl="0" indent="457200" algn="l" rtl="0">
              <a:lnSpc>
                <a:spcPct val="115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using Google Sheets as a few examples.</a:t>
            </a:r>
          </a:p>
          <a:p>
            <a:pPr marL="304800" marR="0" lvl="0" indent="-304800" algn="l" rtl="0">
              <a:lnSpc>
                <a:spcPct val="115000"/>
              </a:lnSpc>
              <a:spcBef>
                <a:spcPts val="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What are the benefits of using these apps?</a:t>
            </a:r>
          </a:p>
          <a:p>
            <a:pPr marL="914400" marR="0" lvl="0" indent="-342900" algn="l" rtl="0">
              <a:lnSpc>
                <a:spcPct val="115000"/>
              </a:lnSpc>
              <a:spcBef>
                <a:spcPts val="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Google Docs and Sheets already have sample templates</a:t>
            </a:r>
          </a:p>
          <a:p>
            <a:pPr marL="457200" marR="0" lvl="0" indent="457200" algn="l" rtl="0">
              <a:lnSpc>
                <a:spcPct val="115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created to help you get started.</a:t>
            </a:r>
          </a:p>
          <a:p>
            <a:pPr marL="914400" marR="0" lvl="0" indent="-342900" algn="l" rtl="0">
              <a:lnSpc>
                <a:spcPct val="115000"/>
              </a:lnSpc>
              <a:spcBef>
                <a:spcPts val="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Everything you do in these apps is automatically saved.</a:t>
            </a:r>
          </a:p>
          <a:p>
            <a:pPr marL="914400" marR="0" lvl="0" indent="-342900" algn="l" rtl="0">
              <a:lnSpc>
                <a:spcPct val="115000"/>
              </a:lnSpc>
              <a:spcBef>
                <a:spcPts val="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There are even more apps!</a:t>
            </a:r>
          </a:p>
          <a:p>
            <a:pPr marL="0" marR="0" lvl="0" indent="0" algn="l" rtl="0">
              <a:lnSpc>
                <a:spcPct val="100000"/>
              </a:lnSpc>
              <a:spcBef>
                <a:spcPts val="440"/>
              </a:spcBef>
              <a:spcAft>
                <a:spcPts val="0"/>
              </a:spcAft>
              <a:buClr>
                <a:srgbClr val="000000"/>
              </a:buClr>
              <a:buFont typeface="Arial"/>
              <a:buNone/>
            </a:pPr>
            <a:endParaRPr sz="2200" b="0" i="0" u="none" strike="noStrike" cap="none">
              <a:solidFill>
                <a:schemeClr val="dk1"/>
              </a:solidFill>
              <a:latin typeface="Calibri"/>
              <a:ea typeface="Calibri"/>
              <a:cs typeface="Calibri"/>
              <a:sym typeface="Calibri"/>
            </a:endParaRPr>
          </a:p>
        </p:txBody>
      </p:sp>
      <p:pic>
        <p:nvPicPr>
          <p:cNvPr id="164" name="Shape 164"/>
          <p:cNvPicPr preferRelativeResize="0"/>
          <p:nvPr/>
        </p:nvPicPr>
        <p:blipFill rotWithShape="1">
          <a:blip r:embed="rId3">
            <a:alphaModFix/>
          </a:blip>
          <a:srcRect/>
          <a:stretch/>
        </p:blipFill>
        <p:spPr>
          <a:xfrm>
            <a:off x="3438100" y="2526825"/>
            <a:ext cx="348600" cy="348600"/>
          </a:xfrm>
          <a:prstGeom prst="rect">
            <a:avLst/>
          </a:prstGeom>
          <a:noFill/>
          <a:ln>
            <a:noFill/>
          </a:ln>
        </p:spPr>
      </p:pic>
      <p:pic>
        <p:nvPicPr>
          <p:cNvPr id="165" name="Shape 165"/>
          <p:cNvPicPr preferRelativeResize="0"/>
          <p:nvPr/>
        </p:nvPicPr>
        <p:blipFill rotWithShape="1">
          <a:blip r:embed="rId4">
            <a:alphaModFix/>
          </a:blip>
          <a:srcRect/>
          <a:stretch/>
        </p:blipFill>
        <p:spPr>
          <a:xfrm>
            <a:off x="3185361" y="800449"/>
            <a:ext cx="1367852" cy="912175"/>
          </a:xfrm>
          <a:prstGeom prst="rect">
            <a:avLst/>
          </a:prstGeom>
          <a:noFill/>
          <a:ln>
            <a:noFill/>
          </a:ln>
        </p:spPr>
      </p:pic>
      <p:pic>
        <p:nvPicPr>
          <p:cNvPr id="166" name="Shape 166"/>
          <p:cNvPicPr preferRelativeResize="0"/>
          <p:nvPr/>
        </p:nvPicPr>
        <p:blipFill rotWithShape="1">
          <a:blip r:embed="rId5">
            <a:alphaModFix/>
          </a:blip>
          <a:srcRect/>
          <a:stretch/>
        </p:blipFill>
        <p:spPr>
          <a:xfrm>
            <a:off x="3601350" y="3203250"/>
            <a:ext cx="348600" cy="348600"/>
          </a:xfrm>
          <a:prstGeom prst="rect">
            <a:avLst/>
          </a:prstGeom>
          <a:noFill/>
          <a:ln>
            <a:noFill/>
          </a:ln>
        </p:spPr>
      </p:pic>
      <p:sp>
        <p:nvSpPr>
          <p:cNvPr id="167" name="Shape 167"/>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Google Docs</a:t>
            </a:r>
            <a:r>
              <a:rPr lang="en-US" sz="4600" b="0" i="0" u="none" strike="noStrike" cap="none">
                <a:solidFill>
                  <a:schemeClr val="dk2"/>
                </a:solidFill>
                <a:latin typeface="Cambria"/>
                <a:ea typeface="Cambria"/>
                <a:cs typeface="Cambria"/>
                <a:sym typeface="Cambria"/>
              </a:rPr>
              <a:t> </a:t>
            </a:r>
          </a:p>
        </p:txBody>
      </p:sp>
      <p:sp>
        <p:nvSpPr>
          <p:cNvPr id="173" name="Shape 173"/>
          <p:cNvSpPr txBox="1">
            <a:spLocks noGrp="1"/>
          </p:cNvSpPr>
          <p:nvPr>
            <p:ph type="body" idx="4294967295"/>
          </p:nvPr>
        </p:nvSpPr>
        <p:spPr>
          <a:xfrm>
            <a:off x="457200" y="1536200"/>
            <a:ext cx="7787399" cy="4590299"/>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25000"/>
              <a:buFont typeface="Arial"/>
              <a:buNone/>
            </a:pPr>
            <a:r>
              <a:rPr lang="en-US" sz="1800" b="0" i="0" u="none" strike="noStrike" cap="none">
                <a:solidFill>
                  <a:schemeClr val="dk1"/>
                </a:solidFill>
                <a:latin typeface="Calibri"/>
                <a:ea typeface="Calibri"/>
                <a:cs typeface="Calibri"/>
                <a:sym typeface="Calibri"/>
              </a:rPr>
              <a:t>Click on the blank document to start a new one.</a:t>
            </a:r>
          </a:p>
        </p:txBody>
      </p:sp>
      <p:pic>
        <p:nvPicPr>
          <p:cNvPr id="174" name="Shape 174"/>
          <p:cNvPicPr preferRelativeResize="0"/>
          <p:nvPr/>
        </p:nvPicPr>
        <p:blipFill rotWithShape="1">
          <a:blip r:embed="rId3">
            <a:alphaModFix/>
          </a:blip>
          <a:srcRect/>
          <a:stretch/>
        </p:blipFill>
        <p:spPr>
          <a:xfrm>
            <a:off x="531450" y="2314748"/>
            <a:ext cx="7279975" cy="3428349"/>
          </a:xfrm>
          <a:prstGeom prst="rect">
            <a:avLst/>
          </a:prstGeom>
          <a:noFill/>
          <a:ln w="9525" cap="flat" cmpd="sng">
            <a:solidFill>
              <a:srgbClr val="000000"/>
            </a:solidFill>
            <a:prstDash val="solid"/>
            <a:round/>
            <a:headEnd type="none" w="med" len="med"/>
            <a:tailEnd type="none" w="med" len="med"/>
          </a:ln>
        </p:spPr>
      </p:pic>
      <p:pic>
        <p:nvPicPr>
          <p:cNvPr id="175" name="Shape 175"/>
          <p:cNvPicPr preferRelativeResize="0"/>
          <p:nvPr/>
        </p:nvPicPr>
        <p:blipFill rotWithShape="1">
          <a:blip r:embed="rId4">
            <a:alphaModFix/>
          </a:blip>
          <a:srcRect/>
          <a:stretch/>
        </p:blipFill>
        <p:spPr>
          <a:xfrm>
            <a:off x="3250361" y="372712"/>
            <a:ext cx="946873" cy="946873"/>
          </a:xfrm>
          <a:prstGeom prst="rect">
            <a:avLst/>
          </a:prstGeom>
          <a:noFill/>
          <a:ln>
            <a:noFill/>
          </a:ln>
        </p:spPr>
      </p:pic>
      <p:sp>
        <p:nvSpPr>
          <p:cNvPr id="176" name="Shape 176"/>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name="Adjacency">
  <a:themeElements>
    <a:clrScheme name="Custom 28">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0000FF"/>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568</Words>
  <Application>Microsoft Office PowerPoint</Application>
  <PresentationFormat>On-screen Show (4:3)</PresentationFormat>
  <Paragraphs>88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Cabin</vt:lpstr>
      <vt:lpstr>Cambria</vt:lpstr>
      <vt:lpstr>Adjacency</vt:lpstr>
      <vt:lpstr>Working with Google Applications</vt:lpstr>
      <vt:lpstr>What is a Google Account and  why do I need one?</vt:lpstr>
      <vt:lpstr>PowerPoint Presentation</vt:lpstr>
      <vt:lpstr>Screen After Logging In</vt:lpstr>
      <vt:lpstr>Google Apps</vt:lpstr>
      <vt:lpstr>Google Apps Launcher </vt:lpstr>
      <vt:lpstr>What is Google Drive?</vt:lpstr>
      <vt:lpstr>PowerPoint Presentation</vt:lpstr>
      <vt:lpstr>Google Docs </vt:lpstr>
      <vt:lpstr> Google Docs  </vt:lpstr>
      <vt:lpstr>Google Sheets  </vt:lpstr>
      <vt:lpstr>Google Sheets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Google Applications</dc:title>
  <cp:lastModifiedBy>Fast, Juanita</cp:lastModifiedBy>
  <cp:revision>3</cp:revision>
  <dcterms:modified xsi:type="dcterms:W3CDTF">2016-03-17T20:11:51Z</dcterms:modified>
</cp:coreProperties>
</file>